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84" r:id="rId7"/>
    <p:sldId id="262" r:id="rId8"/>
    <p:sldId id="260" r:id="rId9"/>
    <p:sldId id="261" r:id="rId10"/>
    <p:sldId id="292" r:id="rId11"/>
    <p:sldId id="264" r:id="rId12"/>
    <p:sldId id="287" r:id="rId13"/>
    <p:sldId id="265" r:id="rId14"/>
    <p:sldId id="266" r:id="rId15"/>
    <p:sldId id="290" r:id="rId16"/>
    <p:sldId id="267" r:id="rId17"/>
    <p:sldId id="286" r:id="rId18"/>
    <p:sldId id="268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1" autoAdjust="0"/>
    <p:restoredTop sz="94660"/>
  </p:normalViewPr>
  <p:slideViewPr>
    <p:cSldViewPr>
      <p:cViewPr varScale="1">
        <p:scale>
          <a:sx n="65" d="100"/>
          <a:sy n="6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145A-DE04-4AF3-A002-AA467DC65B5A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F8A-2902-48BD-AC6B-B59FBC7E5B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145A-DE04-4AF3-A002-AA467DC65B5A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F8A-2902-48BD-AC6B-B59FBC7E5B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145A-DE04-4AF3-A002-AA467DC65B5A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F8A-2902-48BD-AC6B-B59FBC7E5B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145A-DE04-4AF3-A002-AA467DC65B5A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F8A-2902-48BD-AC6B-B59FBC7E5B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145A-DE04-4AF3-A002-AA467DC65B5A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F8A-2902-48BD-AC6B-B59FBC7E5B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145A-DE04-4AF3-A002-AA467DC65B5A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F8A-2902-48BD-AC6B-B59FBC7E5B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145A-DE04-4AF3-A002-AA467DC65B5A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F8A-2902-48BD-AC6B-B59FBC7E5B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145A-DE04-4AF3-A002-AA467DC65B5A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F8A-2902-48BD-AC6B-B59FBC7E5B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145A-DE04-4AF3-A002-AA467DC65B5A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F8A-2902-48BD-AC6B-B59FBC7E5B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145A-DE04-4AF3-A002-AA467DC65B5A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F8A-2902-48BD-AC6B-B59FBC7E5B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145A-DE04-4AF3-A002-AA467DC65B5A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F8A-2902-48BD-AC6B-B59FBC7E5B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16145A-DE04-4AF3-A002-AA467DC65B5A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3EBF8A-2902-48BD-AC6B-B59FBC7E5B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7848872" cy="26642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                                                              </a:t>
            </a:r>
            <a:endParaRPr lang="ru-RU" dirty="0"/>
          </a:p>
          <a:p>
            <a:r>
              <a:rPr lang="ru-RU" dirty="0" smtClean="0"/>
              <a:t>                                                           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                                                           Подготовил: педагог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Клевцова В. Н.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Муниципальное автономное дошкольное образовательное учреждение « Детский сад комбинированного вида №7 г. Шебекино</a:t>
            </a:r>
            <a:br>
              <a:rPr lang="ru-RU" sz="1800" dirty="0" smtClean="0"/>
            </a:br>
            <a:r>
              <a:rPr lang="ru-RU" sz="1800" dirty="0" smtClean="0"/>
              <a:t>                         Белгородской области»</a:t>
            </a:r>
            <a:br>
              <a:rPr lang="ru-RU" sz="1800" dirty="0" smtClean="0"/>
            </a:br>
            <a:r>
              <a:rPr lang="ru-RU" sz="1800" dirty="0" smtClean="0"/>
              <a:t>  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Влияние пальчиковых и сенсорных игр на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речевое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   развитие детей младшего возраста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Ирина\Desktop\пальч гмнастикаа\g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5" y="3658849"/>
            <a:ext cx="435648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Начинать работу по развитию мелкой моторики нужно с самого раннего возраста. Раньше  начнем,  раньше услышим первое слово от ребенка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Существует множество способов и увлекательных игр, которые помогают улучшить развитие мелкой моторики </a:t>
            </a:r>
            <a:r>
              <a:rPr lang="ru-RU" sz="2400" b="1" dirty="0" smtClean="0">
                <a:solidFill>
                  <a:srgbClr val="002060"/>
                </a:solidFill>
              </a:rPr>
              <a:t>рук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D:\ДЕТСКИЙ САД № 7\Фото ДС\Новая папка (2)\DSC00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50" y="3356992"/>
            <a:ext cx="4620883" cy="302433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332656"/>
            <a:ext cx="85621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Пальчиковая </a:t>
            </a:r>
            <a:r>
              <a:rPr lang="ru-RU" sz="2000" b="1" dirty="0">
                <a:solidFill>
                  <a:srgbClr val="FF0000"/>
                </a:solidFill>
              </a:rPr>
              <a:t>гимнастика </a:t>
            </a:r>
            <a:r>
              <a:rPr lang="ru-RU" sz="2000" b="1" dirty="0">
                <a:solidFill>
                  <a:srgbClr val="002060"/>
                </a:solidFill>
              </a:rPr>
              <a:t>— это один из наиболее интересных и эффективных способов развития моторики рук ребенка. Стихотворные тексты </a:t>
            </a:r>
            <a:r>
              <a:rPr lang="ru-RU" sz="2000" b="1" dirty="0" err="1">
                <a:solidFill>
                  <a:srgbClr val="002060"/>
                </a:solidFill>
              </a:rPr>
              <a:t>потешек</a:t>
            </a:r>
            <a:r>
              <a:rPr lang="ru-RU" sz="2000" b="1" dirty="0">
                <a:solidFill>
                  <a:srgbClr val="002060"/>
                </a:solidFill>
              </a:rPr>
              <a:t>, которые используются при проведении гимнастики, с участием рук и пальчиков, приводит к тому, что ребенок лучше запоминает, его речь становится более активной, активизируется воображение и мыслительная деятельность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Ирина\Desktop\пальч гмнастикаа\osn_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28381"/>
            <a:ext cx="4425080" cy="379202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ЕТСКИЙ САД № 7\Фото ДС\Новая папка (2)\DSC00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78" y="2728382"/>
            <a:ext cx="4148795" cy="379202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8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Пальчиковый массаж. </a:t>
            </a:r>
            <a:r>
              <a:rPr lang="ru-RU" sz="2000" b="1" dirty="0" smtClean="0">
                <a:solidFill>
                  <a:srgbClr val="002060"/>
                </a:solidFill>
              </a:rPr>
              <a:t>Эффективные </a:t>
            </a:r>
            <a:r>
              <a:rPr lang="ru-RU" sz="2000" b="1" dirty="0">
                <a:solidFill>
                  <a:srgbClr val="002060"/>
                </a:solidFill>
              </a:rPr>
              <a:t>упражнения для стимулирующего пальчикового массажа можно выполнять с помощью хорошо знакомых детям предметов- карандаша, грецкого </a:t>
            </a:r>
            <a:r>
              <a:rPr lang="ru-RU" sz="2000" b="1" dirty="0" smtClean="0">
                <a:solidFill>
                  <a:srgbClr val="002060"/>
                </a:solidFill>
              </a:rPr>
              <a:t>ореха, каштанов. </a:t>
            </a:r>
            <a:r>
              <a:rPr lang="ru-RU" sz="2000" b="1" dirty="0">
                <a:solidFill>
                  <a:srgbClr val="002060"/>
                </a:solidFill>
              </a:rPr>
              <a:t>С этими предметами можно выполнять различные упражнения, сочетая их выполнение с проговариванием четверостиший, скороговорок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r>
              <a:rPr lang="ru-RU" sz="2000" dirty="0"/>
              <a:t>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 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Карандаш </a:t>
            </a:r>
            <a:r>
              <a:rPr lang="ru-RU" sz="2000" b="1" dirty="0">
                <a:solidFill>
                  <a:srgbClr val="002060"/>
                </a:solidFill>
              </a:rPr>
              <a:t>в руках катаю,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между пальчиков верчу.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Непременно каждый пальчик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быть послушным научу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Упражнения </a:t>
            </a:r>
            <a:r>
              <a:rPr lang="ru-RU" sz="2000" b="1" dirty="0">
                <a:solidFill>
                  <a:srgbClr val="002060"/>
                </a:solidFill>
              </a:rPr>
              <a:t>с грецким орехом.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Я катаю мой орех,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Чтобы стал круглее всех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ДЕТСКИЙ САД № 7\Фото ДС\Новая папка (2)\DSC00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13" y="2564904"/>
            <a:ext cx="4608512" cy="388089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5846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Б</a:t>
            </a:r>
            <a:r>
              <a:rPr lang="ru-RU" sz="2000" b="1" dirty="0" smtClean="0">
                <a:solidFill>
                  <a:srgbClr val="FF0000"/>
                </a:solidFill>
              </a:rPr>
              <a:t>ельевые </a:t>
            </a:r>
            <a:r>
              <a:rPr lang="ru-RU" sz="2000" b="1" dirty="0">
                <a:solidFill>
                  <a:srgbClr val="FF0000"/>
                </a:solidFill>
              </a:rPr>
              <a:t>прищепки- </a:t>
            </a:r>
            <a:r>
              <a:rPr lang="ru-RU" sz="2000" b="1" dirty="0">
                <a:solidFill>
                  <a:srgbClr val="002060"/>
                </a:solidFill>
              </a:rPr>
              <a:t>это готовый тренажер. Многократное повторение движения разжимания и сжимания с усилием дает отличную тренировку пальчикам.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Прищеплю </a:t>
            </a:r>
            <a:r>
              <a:rPr lang="ru-RU" sz="2000" b="1" dirty="0">
                <a:solidFill>
                  <a:srgbClr val="002060"/>
                </a:solidFill>
              </a:rPr>
              <a:t>прищепки </a:t>
            </a:r>
            <a:r>
              <a:rPr lang="ru-RU" sz="2000" b="1" dirty="0" smtClean="0">
                <a:solidFill>
                  <a:srgbClr val="002060"/>
                </a:solidFill>
              </a:rPr>
              <a:t>ловко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 Я как мама на </a:t>
            </a:r>
            <a:r>
              <a:rPr lang="ru-RU" sz="2000" b="1" dirty="0" smtClean="0">
                <a:solidFill>
                  <a:srgbClr val="002060"/>
                </a:solidFill>
              </a:rPr>
              <a:t>веревку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D:\ДЕТСКИЙ САД № 7\Фото ДС\Новая папка (2)\DSC0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25404"/>
            <a:ext cx="5616624" cy="349994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рина\Desktop\пальч гмнастикаа\38888_html_60a949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9230"/>
            <a:ext cx="4320480" cy="304989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49685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Сухой бассейн» </a:t>
            </a:r>
            <a:r>
              <a:rPr lang="ru-RU" sz="2000" b="1" dirty="0">
                <a:solidFill>
                  <a:srgbClr val="002060"/>
                </a:solidFill>
              </a:rPr>
              <a:t>представляет собой открытый </a:t>
            </a:r>
            <a:r>
              <a:rPr lang="ru-RU" sz="2000" b="1" dirty="0" smtClean="0">
                <a:solidFill>
                  <a:srgbClr val="002060"/>
                </a:solidFill>
              </a:rPr>
              <a:t>резервуар. </a:t>
            </a:r>
            <a:r>
              <a:rPr lang="ru-RU" sz="2000" b="1" dirty="0">
                <a:solidFill>
                  <a:srgbClr val="002060"/>
                </a:solidFill>
              </a:rPr>
              <a:t>Его основное назначение- одновременное активное механическое воздействия на различные нервные окончания рук, пальцев, ладоней. Погружаясь как можно глубже в наполнитель, руки ребенка становятся более чувствительными. Суть игр сводится к поиску различных игрушек, мелких </a:t>
            </a:r>
            <a:r>
              <a:rPr lang="ru-RU" sz="2000" b="1" dirty="0" smtClean="0">
                <a:solidFill>
                  <a:srgbClr val="002060"/>
                </a:solidFill>
              </a:rPr>
              <a:t>предметов.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D:\ДЕТСКИЙ САД № 7\Фото ДС\Новая папка (2)\DSC00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18" y="620688"/>
            <a:ext cx="3816424" cy="30963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ДЕТСКИЙ САД № 7\Фото ДС\Новая папка (2)\DSC00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4104456" cy="285293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53285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Массажные мячи.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Существует большое количество различных приспособлений для микро массажа кистей рук. Малышей очень привлекают яркие массажные мячики с шипами, сделанные из резины. Шипы при перекатывании мячика воздействуют на нервные окончания, улучшают приток крови и стимулируют кровообращение</a:t>
            </a:r>
            <a:r>
              <a:rPr lang="ru-RU" sz="2000" b="1" dirty="0" smtClean="0">
                <a:solidFill>
                  <a:srgbClr val="002060"/>
                </a:solidFill>
              </a:rPr>
              <a:t>.                                                  Дети </a:t>
            </a:r>
            <a:r>
              <a:rPr lang="ru-RU" sz="2000" b="1" dirty="0">
                <a:solidFill>
                  <a:srgbClr val="002060"/>
                </a:solidFill>
              </a:rPr>
              <a:t>с удовольствием выполняют несложные упражнения, катая мячик между ладонями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«Гладила </a:t>
            </a:r>
            <a:r>
              <a:rPr lang="ru-RU" sz="2000" b="1" dirty="0">
                <a:solidFill>
                  <a:srgbClr val="002060"/>
                </a:solidFill>
              </a:rPr>
              <a:t>мама ежиха </a:t>
            </a:r>
            <a:r>
              <a:rPr lang="ru-RU" sz="2000" b="1" dirty="0" smtClean="0">
                <a:solidFill>
                  <a:srgbClr val="002060"/>
                </a:solidFill>
              </a:rPr>
              <a:t>ежат,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 ч</a:t>
            </a:r>
            <a:r>
              <a:rPr lang="ru-RU" sz="2000" b="1" dirty="0" smtClean="0">
                <a:solidFill>
                  <a:srgbClr val="002060"/>
                </a:solidFill>
              </a:rPr>
              <a:t>то </a:t>
            </a:r>
            <a:r>
              <a:rPr lang="ru-RU" sz="2000" b="1" dirty="0">
                <a:solidFill>
                  <a:srgbClr val="002060"/>
                </a:solidFill>
              </a:rPr>
              <a:t>за пригожие </a:t>
            </a:r>
            <a:r>
              <a:rPr lang="ru-RU" sz="2000" b="1" dirty="0" smtClean="0">
                <a:solidFill>
                  <a:srgbClr val="002060"/>
                </a:solidFill>
              </a:rPr>
              <a:t>детки сидят»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ДЕТСКИЙ САД № 7\Фото ДС\Новая папка (2)\DSC00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32655"/>
            <a:ext cx="3528392" cy="266429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ЕТСКИЙ САД № 7\Фото ДС\Новая папка (2)\DSC00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1457"/>
            <a:ext cx="3672408" cy="324036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933" y="332656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Игры-шнуровки.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По настоящему зашнуровать ботинок — дело довольно </a:t>
            </a:r>
            <a:r>
              <a:rPr lang="ru-RU" sz="2000" b="1" dirty="0" smtClean="0">
                <a:solidFill>
                  <a:srgbClr val="002060"/>
                </a:solidFill>
              </a:rPr>
              <a:t>сложное. Для тренировки используем шнуровки. </a:t>
            </a:r>
            <a:r>
              <a:rPr lang="ru-RU" sz="2000" b="1" dirty="0">
                <a:solidFill>
                  <a:srgbClr val="002060"/>
                </a:solidFill>
              </a:rPr>
              <a:t>В таких играх развивается глазомер, внимание, происходит укрепление пальцев и всей кисти, что создает оптимальные предпосылки для подготовки руки к письму и для развития усидчивости. Такой же эффект дают и упражнения основанные на завинчивании и отвинчивании различных </a:t>
            </a:r>
            <a:r>
              <a:rPr lang="ru-RU" sz="2000" b="1" dirty="0" smtClean="0">
                <a:solidFill>
                  <a:srgbClr val="002060"/>
                </a:solidFill>
              </a:rPr>
              <a:t>предметов.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Ирина\Desktop\пальч гмнастикаа\10b4b-1405868643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176464" cy="309152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ДЕТСКИЙ САД № 7\Фото ДС\Новая папка (2)\DSC00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248472" cy="309152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38" y="3724497"/>
            <a:ext cx="83524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Игры с крупой, фасолью, горохом, каштанами и другими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природными материалами благотворно влияют на развитие мелкой моторики.  Выкладывание </a:t>
            </a:r>
            <a:r>
              <a:rPr lang="ru-RU" sz="2000" b="1" dirty="0">
                <a:solidFill>
                  <a:srgbClr val="002060"/>
                </a:solidFill>
              </a:rPr>
              <a:t>фигур из макарон </a:t>
            </a:r>
            <a:r>
              <a:rPr lang="ru-RU" sz="2000" b="1" dirty="0" smtClean="0">
                <a:solidFill>
                  <a:srgbClr val="002060"/>
                </a:solidFill>
              </a:rPr>
              <a:t> детям даются </a:t>
            </a:r>
            <a:r>
              <a:rPr lang="ru-RU" sz="2000" b="1" dirty="0">
                <a:solidFill>
                  <a:srgbClr val="002060"/>
                </a:solidFill>
              </a:rPr>
              <a:t>по принципу от простого — к сложному. Детям младшего возраста даются несложные задания на выкладывание </a:t>
            </a:r>
            <a:r>
              <a:rPr lang="ru-RU" sz="2000" b="1" dirty="0" smtClean="0">
                <a:solidFill>
                  <a:srgbClr val="002060"/>
                </a:solidFill>
              </a:rPr>
              <a:t>отдельных палочек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Работа с этим материалом способствует развитию навыков художественного конструирования и вкуса, </a:t>
            </a:r>
            <a:r>
              <a:rPr lang="ru-RU" sz="2000" b="1" dirty="0" smtClean="0">
                <a:solidFill>
                  <a:srgbClr val="002060"/>
                </a:solidFill>
              </a:rPr>
              <a:t>пальчиковой моторики.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ДЕТСКИЙ САД № 7\Фото ДС\Новая папка (2)\DSC00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6" y="332656"/>
            <a:ext cx="5256584" cy="324036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245424" cy="600164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         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Правила проведения пальчикового тренинга</a:t>
            </a:r>
          </a:p>
          <a:p>
            <a:r>
              <a:rPr lang="ru-RU" sz="2000" dirty="0" smtClean="0"/>
              <a:t>-</a:t>
            </a:r>
            <a:r>
              <a:rPr lang="ru-RU" sz="2000" dirty="0" smtClean="0">
                <a:solidFill>
                  <a:srgbClr val="002060"/>
                </a:solidFill>
              </a:rPr>
              <a:t>Длительность физкультминуток </a:t>
            </a:r>
            <a:r>
              <a:rPr lang="ru-RU" sz="2000" dirty="0">
                <a:solidFill>
                  <a:srgbClr val="002060"/>
                </a:solidFill>
              </a:rPr>
              <a:t>около 2-3 минут (в зависимости от возраста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-Одно </a:t>
            </a:r>
            <a:r>
              <a:rPr lang="ru-RU" sz="2000" dirty="0">
                <a:solidFill>
                  <a:srgbClr val="002060"/>
                </a:solidFill>
              </a:rPr>
              <a:t>упражнение повторять 4-6 раз.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-Пальцы </a:t>
            </a:r>
            <a:r>
              <a:rPr lang="ru-RU" sz="2000" dirty="0">
                <a:solidFill>
                  <a:srgbClr val="002060"/>
                </a:solidFill>
              </a:rPr>
              <a:t>правой и левой рук нагружать равномерно (упражнения выполнять сначала правой, затем левой рукой, потом одновременно).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-После </a:t>
            </a:r>
            <a:r>
              <a:rPr lang="ru-RU" sz="2000" dirty="0">
                <a:solidFill>
                  <a:srgbClr val="002060"/>
                </a:solidFill>
              </a:rPr>
              <a:t>каждого упражнения нужно расслаблять пальцы рук (потрясти кистями).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-Упражнения </a:t>
            </a:r>
            <a:r>
              <a:rPr lang="ru-RU" sz="2000" dirty="0">
                <a:solidFill>
                  <a:srgbClr val="002060"/>
                </a:solidFill>
              </a:rPr>
              <a:t>должны быть разнообразными: развивать подвижность пальцев, их силу и гибкость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Таким образом, игры и упражнения, которые стимулируют сенсорное развитие и общую моторику рук, оказывают стимулирующее влияние на развитие речи, улучшают внимание, память, слуховое и зрительное восприятие, воспитывают усидчивость, формируют игровую и учебно- практическую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9475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Новая папка\150076feefd3452067c0a92fc6c2d5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Сенсорный, чувственный опыт служит источником познания мира. Сенсорное развитие для детей младшего возраста является основным этапом в познании окружающего мира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>
                <a:solidFill>
                  <a:srgbClr val="002060"/>
                </a:solidFill>
              </a:rPr>
              <a:t>раннем детстве ребенок особенно чувствителен к сенсорным воздействиям</a:t>
            </a:r>
            <a:r>
              <a:rPr lang="ru-RU" sz="2400" b="1" dirty="0" smtClean="0">
                <a:solidFill>
                  <a:srgbClr val="002060"/>
                </a:solidFill>
              </a:rPr>
              <a:t>. Двухлетний ребенок постоянно </a:t>
            </a:r>
            <a:r>
              <a:rPr lang="ru-RU" sz="2400" b="1" dirty="0">
                <a:solidFill>
                  <a:srgbClr val="002060"/>
                </a:solidFill>
              </a:rPr>
              <a:t>с чем-то играет. Это означает, что он исследует предметы с помощью рук. Через этот опыт, полученный в окружающей среде, он перепроверяет в форме игры те вещи и впечатления, которые воспринял его </a:t>
            </a:r>
            <a:r>
              <a:rPr lang="ru-RU" sz="2400" b="1" dirty="0" smtClean="0">
                <a:solidFill>
                  <a:srgbClr val="002060"/>
                </a:solidFill>
              </a:rPr>
              <a:t>ум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0" name="Picture 2" descr="C:\Users\Ирина\Desktop\пальч гмнастикаа\1-joaca-pereti-528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4032448" cy="25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0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</a:t>
            </a:r>
            <a:r>
              <a:rPr lang="ru-RU" sz="2000" b="1" dirty="0">
                <a:solidFill>
                  <a:srgbClr val="002060"/>
                </a:solidFill>
              </a:rPr>
              <a:t>Совершенствование функций мелкой моторики рук —это одна из составляющих процесса осязания. О том, что ум ребенка находится на кончиках пальцев, сказал когда-то известный педагог В. А. Сухомлинский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>
                <a:solidFill>
                  <a:srgbClr val="002060"/>
                </a:solidFill>
              </a:rPr>
              <a:t>Все дело в том, что в головном мозге центры, отвечающие за речь и движение пальцев рук, расположены очень близко. Развивая мелкую моторику рук, мы активизируем соседние зоны мозга, отвечающие за речь. А формирование речи способствует развитию мышления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</a:rPr>
              <a:t>а </a:t>
            </a:r>
            <a:r>
              <a:rPr lang="ru-RU" sz="2000" b="1" dirty="0">
                <a:solidFill>
                  <a:srgbClr val="002060"/>
                </a:solidFill>
              </a:rPr>
              <a:t>практике, у большинства детей отмечается общее моторное отставание. Сейчас родители даже обувь детям покупают на липучках, чтобы не брать на себя труд учить ребенка завязывать шнурки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Дети</a:t>
            </a:r>
            <a:r>
              <a:rPr lang="ru-RU" sz="2000" b="1" dirty="0">
                <a:solidFill>
                  <a:srgbClr val="002060"/>
                </a:solidFill>
              </a:rPr>
              <a:t>, имеющие низкий уровень развития моторики испытывают трудности в обучении, они медлительны, переключаемость и последовательность движений нарушены.</a:t>
            </a:r>
          </a:p>
        </p:txBody>
      </p:sp>
    </p:spTree>
    <p:extLst>
      <p:ext uri="{BB962C8B-B14F-4D97-AF65-F5344CB8AC3E}">
        <p14:creationId xmlns:p14="http://schemas.microsoft.com/office/powerpoint/2010/main" val="24440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Ч</a:t>
            </a:r>
            <a:r>
              <a:rPr lang="ru-RU" sz="2400" b="1" dirty="0" smtClean="0">
                <a:solidFill>
                  <a:srgbClr val="002060"/>
                </a:solidFill>
              </a:rPr>
              <a:t>ем </a:t>
            </a:r>
            <a:r>
              <a:rPr lang="ru-RU" sz="2400" b="1" dirty="0">
                <a:solidFill>
                  <a:srgbClr val="002060"/>
                </a:solidFill>
              </a:rPr>
              <a:t>большее число сенсорных систем задействовано в процессе воспитания и обучения ребенка, тем успешнее и эффективнее происходит его развитие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Современный ребенок испытывает недостаток тактильных, слуховых, обонятельных ощущений. Порой он воспринимает окружающий мир линейно, однобоко. Вернуть всю полноту восприятия через взаимодействие с реальными объектами помогает организация в дошкольных учреждениях сенсомоторных уголков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Ирина\Desktop\пальч гмнастикаа\1350501999_foto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4" y="4478043"/>
            <a:ext cx="3096344" cy="225360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13690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Основные принципы организации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сенсомоторного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уголка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-доступность;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-безопасность;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-креативность;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-разнообразие </a:t>
            </a:r>
            <a:r>
              <a:rPr lang="ru-RU" sz="2000" b="1" dirty="0">
                <a:solidFill>
                  <a:srgbClr val="002060"/>
                </a:solidFill>
              </a:rPr>
              <a:t>объектов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B0F0"/>
                </a:solidFill>
              </a:rPr>
              <a:t>Сенсомоторный уголок предназначен главным образом: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* для </a:t>
            </a:r>
            <a:r>
              <a:rPr lang="ru-RU" sz="2000" b="1" dirty="0">
                <a:solidFill>
                  <a:srgbClr val="00B0F0"/>
                </a:solidFill>
              </a:rPr>
              <a:t>стимуляции сенсорных функций (зрение, осязание, </a:t>
            </a:r>
            <a:r>
              <a:rPr lang="ru-RU" sz="2000" b="1" dirty="0" smtClean="0">
                <a:solidFill>
                  <a:srgbClr val="00B0F0"/>
                </a:solidFill>
              </a:rPr>
              <a:t>слух);</a:t>
            </a:r>
            <a:endParaRPr lang="ru-RU" sz="2000" b="1" dirty="0">
              <a:solidFill>
                <a:srgbClr val="00B0F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* развития </a:t>
            </a:r>
            <a:r>
              <a:rPr lang="ru-RU" sz="2000" b="1" dirty="0">
                <a:solidFill>
                  <a:srgbClr val="00B0F0"/>
                </a:solidFill>
              </a:rPr>
              <a:t>мелкой моторики, стимуляции двигательной активности;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*снятия </a:t>
            </a:r>
            <a:r>
              <a:rPr lang="ru-RU" sz="2000" b="1" dirty="0">
                <a:solidFill>
                  <a:srgbClr val="00B0F0"/>
                </a:solidFill>
              </a:rPr>
              <a:t>мышечного и психоэмоционального напряжения;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* создания </a:t>
            </a:r>
            <a:r>
              <a:rPr lang="ru-RU" sz="2000" b="1" dirty="0">
                <a:solidFill>
                  <a:srgbClr val="00B0F0"/>
                </a:solidFill>
              </a:rPr>
              <a:t>положительного эмоционального фона, повышения работоспособности ребенка;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* повышения </a:t>
            </a:r>
            <a:r>
              <a:rPr lang="ru-RU" sz="2000" b="1" dirty="0">
                <a:solidFill>
                  <a:srgbClr val="00B0F0"/>
                </a:solidFill>
              </a:rPr>
              <a:t>мотивации к самостоятельной деятельности.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КИЙ САД № 7\Фото ДС\Новая папка (2)\DSC00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3" y="439651"/>
            <a:ext cx="4891372" cy="388843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ДЕТСКИЙ САД № 7\Фото ДС\Новая папка (2)\DSC00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1606"/>
            <a:ext cx="4824536" cy="36004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0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7048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При проведении сенсорных игр следует руководствоваться определенными правилами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Ребенку </a:t>
            </a:r>
            <a:r>
              <a:rPr lang="ru-RU" sz="2400" b="1" dirty="0">
                <a:solidFill>
                  <a:srgbClr val="002060"/>
                </a:solidFill>
              </a:rPr>
              <a:t>предоставляется самостоятельность в выборе </a:t>
            </a:r>
            <a:r>
              <a:rPr lang="ru-RU" sz="2400" b="1" dirty="0" smtClean="0">
                <a:solidFill>
                  <a:srgbClr val="002060"/>
                </a:solidFill>
              </a:rPr>
              <a:t>пособия</a:t>
            </a: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Педагог </a:t>
            </a:r>
            <a:r>
              <a:rPr lang="ru-RU" sz="2400" b="1" dirty="0">
                <a:solidFill>
                  <a:srgbClr val="002060"/>
                </a:solidFill>
              </a:rPr>
              <a:t>показывает, как обращаться с материалом в том случае, если ребенок выбрал его впервые и не знает, как им пользоваться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Большинство </a:t>
            </a:r>
            <a:r>
              <a:rPr lang="ru-RU" sz="2400" b="1" dirty="0">
                <a:solidFill>
                  <a:srgbClr val="002060"/>
                </a:solidFill>
              </a:rPr>
              <a:t>материалов должно быть </a:t>
            </a:r>
            <a:r>
              <a:rPr lang="ru-RU" sz="2400" b="1" dirty="0" err="1">
                <a:solidFill>
                  <a:srgbClr val="002060"/>
                </a:solidFill>
              </a:rPr>
              <a:t>самоконтролирующими</a:t>
            </a:r>
            <a:r>
              <a:rPr lang="ru-RU" sz="2400" b="1" dirty="0">
                <a:solidFill>
                  <a:srgbClr val="002060"/>
                </a:solidFill>
              </a:rPr>
              <a:t> (позволяют исправить ошибку самому игроку</a:t>
            </a:r>
            <a:r>
              <a:rPr lang="ru-RU" sz="2400" b="1" dirty="0" smtClean="0">
                <a:solidFill>
                  <a:srgbClr val="002060"/>
                </a:solidFill>
              </a:rPr>
              <a:t>).</a:t>
            </a: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- Начатое </a:t>
            </a:r>
            <a:r>
              <a:rPr lang="ru-RU" sz="2400" b="1" dirty="0">
                <a:solidFill>
                  <a:srgbClr val="002060"/>
                </a:solidFill>
              </a:rPr>
              <a:t>дело ребенок должен довести до </a:t>
            </a:r>
            <a:r>
              <a:rPr lang="ru-RU" sz="2400" b="1" dirty="0" smtClean="0">
                <a:solidFill>
                  <a:srgbClr val="002060"/>
                </a:solidFill>
              </a:rPr>
              <a:t>     конца</a:t>
            </a:r>
            <a:r>
              <a:rPr lang="ru-RU" sz="2400" b="1" dirty="0">
                <a:solidFill>
                  <a:srgbClr val="002060"/>
                </a:solidFill>
              </a:rPr>
              <a:t>, а затем убрать игрушки.</a:t>
            </a:r>
          </a:p>
        </p:txBody>
      </p:sp>
    </p:spTree>
    <p:extLst>
      <p:ext uri="{BB962C8B-B14F-4D97-AF65-F5344CB8AC3E}">
        <p14:creationId xmlns:p14="http://schemas.microsoft.com/office/powerpoint/2010/main" val="39620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6102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     Основные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принципы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проведения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сенсорных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игр: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-Систематичность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-Последовательность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-Наглядность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-</a:t>
            </a:r>
            <a:r>
              <a:rPr lang="ru-RU" sz="2400" b="1" dirty="0" err="1" smtClean="0">
                <a:solidFill>
                  <a:srgbClr val="002060"/>
                </a:solidFill>
              </a:rPr>
              <a:t>Дифференцированность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D:\ДЕТСКИЙ САД № 7\Фото ДС\Новая папка (2)\DSC00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8" y="3356992"/>
            <a:ext cx="4320480" cy="282298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ЕТСКИЙ САД № 7\Фото ДС\Новая папка (2)\DSC00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99614"/>
            <a:ext cx="3672408" cy="286256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          Основные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требования к играм: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 Пособия</a:t>
            </a:r>
            <a:r>
              <a:rPr lang="ru-RU" sz="2400" b="1" dirty="0">
                <a:solidFill>
                  <a:srgbClr val="002060"/>
                </a:solidFill>
              </a:rPr>
              <a:t>, игрушки предлагаются после показа действий взрослым, иначе ребенок использует их не по назначению.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- Игры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могут повторяться, пока большинство детей не овладеет соответствующими умениями.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 Большая </a:t>
            </a:r>
            <a:r>
              <a:rPr lang="ru-RU" sz="2400" b="1" dirty="0">
                <a:solidFill>
                  <a:srgbClr val="002060"/>
                </a:solidFill>
              </a:rPr>
              <a:t>часть времени при проведении игр используется для самостоятельных действий ребенка с предметами.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- Одни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 те же предметы нужно давать в различных вариантах (разной окраски, размеров).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 Игры </a:t>
            </a:r>
            <a:r>
              <a:rPr lang="ru-RU" sz="2400" b="1" dirty="0">
                <a:solidFill>
                  <a:srgbClr val="002060"/>
                </a:solidFill>
              </a:rPr>
              <a:t>проводятся ежедневно в свободной деятельности.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- Длительность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проведения игр — 12-15 минут.</a:t>
            </a:r>
          </a:p>
        </p:txBody>
      </p:sp>
    </p:spTree>
    <p:extLst>
      <p:ext uri="{BB962C8B-B14F-4D97-AF65-F5344CB8AC3E}">
        <p14:creationId xmlns:p14="http://schemas.microsoft.com/office/powerpoint/2010/main" val="37642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297</TotalTime>
  <Words>1083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Муниципальное автономное дошкольное образовательное учреждение « Детский сад комбинированного вида №7 г. Шебекино                          Белгородской области»           Влияние пальчиковых и сенсорных игр на                             речевое         развитие детей младшего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учреждение « Детский сод комбинированного вида №7 г. Шебекино  Белгородской области»     Влияние пальчиковых и сенсорных игр на речевое развитие детей младшего возраста</dc:title>
  <dc:creator>user</dc:creator>
  <cp:lastModifiedBy>Ирина Клевцова</cp:lastModifiedBy>
  <cp:revision>37</cp:revision>
  <dcterms:created xsi:type="dcterms:W3CDTF">2015-10-15T16:31:28Z</dcterms:created>
  <dcterms:modified xsi:type="dcterms:W3CDTF">2015-11-08T16:30:38Z</dcterms:modified>
</cp:coreProperties>
</file>